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5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330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W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1E2EEB-918A-4F71-A0C7-919D7125894F}" type="datetimeFigureOut">
              <a:rPr lang="en-ZW" smtClean="0"/>
              <a:t>01/07/2016</a:t>
            </a:fld>
            <a:endParaRPr lang="en-ZW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W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7ED9DB-0F21-4510-B40E-C405B5459872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662102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ED9DB-0F21-4510-B40E-C405B5459872}" type="slidenum">
              <a:rPr lang="en-ZW" smtClean="0"/>
              <a:t>10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454968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313" y="5907088"/>
            <a:ext cx="58483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39714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8640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 smtClean="0"/>
              <a:t>Click icon to add chart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46500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 smtClean="0"/>
              <a:t>Click icon to add table</a:t>
            </a:r>
            <a:endParaRPr lang="en-US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9090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 smtClean="0"/>
              <a:t>Click icon to add table</a:t>
            </a:r>
            <a:endParaRPr lang="en-US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5872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pitchFamily="34" charset="-128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7A625E-F61E-422C-83E2-A4AD650C7DE9}" type="datetimeFigureOut">
              <a:rPr lang="en-US">
                <a:solidFill>
                  <a:prstClr val="black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7/1/2016</a:t>
            </a:fld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pitchFamily="34" charset="-128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5AE11C-E16E-4E76-B5D8-16B4E8DF7900}" type="slidenum">
              <a:rPr lang="en-US">
                <a:solidFill>
                  <a:prstClr val="black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918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1170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108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3A61952-A71A-439D-8722-3C9CD9D7B19D}" type="datetimeFigureOut">
              <a:rPr lang="en-GB">
                <a:solidFill>
                  <a:prstClr val="black"/>
                </a:solidFill>
                <a:latin typeface="Arial" pitchFamily="34" charset="0"/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01/07/2016</a:t>
            </a:fld>
            <a:endParaRPr lang="en-GB">
              <a:solidFill>
                <a:prstClr val="black"/>
              </a:solidFill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prstClr val="black"/>
              </a:solidFill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1BC598-B25F-4417-8F39-55DD64C3B50F}" type="slidenum">
              <a:rPr lang="en-GB">
                <a:solidFill>
                  <a:prstClr val="black"/>
                </a:solidFill>
                <a:latin typeface="Arial" pitchFamily="34" charset="0"/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prstClr val="black"/>
              </a:solidFill>
              <a:latin typeface="Arial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3719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5237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n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457200" y="1676400"/>
            <a:ext cx="8001000" cy="1295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800" b="1" dirty="0"/>
              <a:t>Productivity and profitability of manual and mechanized conservation agriculture (CA) in Eastern Zambia</a:t>
            </a:r>
            <a:endParaRPr lang="en-ZW" sz="2800" dirty="0"/>
          </a:p>
          <a:p>
            <a:r>
              <a:rPr lang="en-GB" sz="2800" dirty="0"/>
              <a:t>Mupangwa, W</a:t>
            </a:r>
            <a:r>
              <a:rPr lang="en-GB" sz="2800" baseline="30000" dirty="0"/>
              <a:t>1*</a:t>
            </a:r>
            <a:r>
              <a:rPr lang="en-GB" sz="2800" dirty="0"/>
              <a:t>; Mutenje, M</a:t>
            </a:r>
            <a:r>
              <a:rPr lang="en-GB" sz="2800" baseline="30000" dirty="0"/>
              <a:t>1</a:t>
            </a:r>
            <a:r>
              <a:rPr lang="en-GB" sz="2800" dirty="0"/>
              <a:t>; Thierfelder, C</a:t>
            </a:r>
            <a:r>
              <a:rPr lang="en-GB" sz="2800" baseline="30000" dirty="0"/>
              <a:t>1</a:t>
            </a:r>
            <a:r>
              <a:rPr lang="en-GB" sz="2800" dirty="0"/>
              <a:t>; Mwila, M</a:t>
            </a:r>
            <a:r>
              <a:rPr lang="en-GB" sz="2800" baseline="30000" dirty="0"/>
              <a:t>2</a:t>
            </a:r>
            <a:r>
              <a:rPr lang="en-GB" sz="2800" dirty="0"/>
              <a:t>; H. Malumo</a:t>
            </a:r>
            <a:r>
              <a:rPr lang="en-GB" sz="2800" baseline="30000" dirty="0"/>
              <a:t>3</a:t>
            </a:r>
            <a:r>
              <a:rPr lang="en-GB" sz="2800" dirty="0"/>
              <a:t>; </a:t>
            </a:r>
            <a:r>
              <a:rPr lang="en-GB" sz="2800" dirty="0" smtClean="0"/>
              <a:t>Mujeyi, </a:t>
            </a:r>
            <a:r>
              <a:rPr lang="en-GB" sz="2800" dirty="0"/>
              <a:t>A</a:t>
            </a:r>
            <a:r>
              <a:rPr lang="en-GB" sz="2800" baseline="30000" dirty="0"/>
              <a:t>1</a:t>
            </a:r>
            <a:r>
              <a:rPr lang="en-GB" sz="2800" dirty="0"/>
              <a:t>; Setimela, P</a:t>
            </a:r>
            <a:r>
              <a:rPr lang="en-GB" sz="2800" baseline="30000" dirty="0"/>
              <a:t>1</a:t>
            </a:r>
            <a:endParaRPr lang="en-ZW" sz="2800" dirty="0"/>
          </a:p>
          <a:p>
            <a:endParaRPr lang="en-US" sz="2800" dirty="0" smtClean="0"/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715001"/>
            <a:ext cx="3094037" cy="1005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5791200"/>
            <a:ext cx="1143000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5842793"/>
            <a:ext cx="11430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:\Users\Walter\Documents\RESEARCH PROJECTS\SIMLEZA\SIMLEZA 2013.14\Presentations\CIMMYT-logGREEN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605" y="5869172"/>
            <a:ext cx="2971800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613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905000"/>
            <a:ext cx="8001000" cy="4648200"/>
          </a:xfrm>
        </p:spPr>
        <p:txBody>
          <a:bodyPr/>
          <a:lstStyle/>
          <a:p>
            <a:r>
              <a:rPr lang="en-US" sz="2600" dirty="0" smtClean="0"/>
              <a:t>Though CA </a:t>
            </a:r>
            <a:r>
              <a:rPr lang="en-US" sz="2600" dirty="0"/>
              <a:t>benefits are </a:t>
            </a:r>
            <a:r>
              <a:rPr lang="en-US" sz="2600" dirty="0" smtClean="0"/>
              <a:t>context specific,  benefits are most apparent in down-side risk mitigation </a:t>
            </a:r>
          </a:p>
          <a:p>
            <a:pPr marL="1074738" indent="-444500">
              <a:buFont typeface="Arial" panose="020B0604020202020204" pitchFamily="34" charset="0"/>
              <a:buChar char="•"/>
              <a:tabLst>
                <a:tab pos="715963" algn="l"/>
              </a:tabLst>
            </a:pPr>
            <a:r>
              <a:rPr lang="en-US" sz="2600" dirty="0" smtClean="0"/>
              <a:t>narrowing </a:t>
            </a:r>
            <a:r>
              <a:rPr lang="en-US" sz="2600" dirty="0"/>
              <a:t>of the optimum planting </a:t>
            </a:r>
            <a:r>
              <a:rPr lang="en-US" sz="2600" dirty="0" smtClean="0"/>
              <a:t>window</a:t>
            </a:r>
          </a:p>
          <a:p>
            <a:pPr marL="1074738" indent="-444500">
              <a:buFont typeface="Arial" panose="020B0604020202020204" pitchFamily="34" charset="0"/>
              <a:buChar char="•"/>
              <a:tabLst>
                <a:tab pos="715963" algn="l"/>
              </a:tabLst>
            </a:pPr>
            <a:r>
              <a:rPr lang="en-US" sz="2600" dirty="0"/>
              <a:t>CA could be used to adapt to climatic change and to spread risks through agricultural intensification</a:t>
            </a:r>
            <a:r>
              <a:rPr lang="en-US" sz="2600" dirty="0" smtClean="0"/>
              <a:t> </a:t>
            </a:r>
          </a:p>
          <a:p>
            <a:r>
              <a:rPr lang="en-ZW" sz="2600" dirty="0" smtClean="0"/>
              <a:t>In farming systems where land &amp; labour are the main limiting factors, </a:t>
            </a:r>
            <a:r>
              <a:rPr lang="en-ZW" sz="2600" dirty="0"/>
              <a:t>maize-legume intercropping systems are a good option for smallholders</a:t>
            </a:r>
            <a:r>
              <a:rPr lang="en-US" sz="2600" dirty="0" smtClean="0"/>
              <a:t> </a:t>
            </a:r>
          </a:p>
          <a:p>
            <a:r>
              <a:rPr lang="en-ZW" sz="2600" dirty="0"/>
              <a:t>contrast between the economic returns and rates of </a:t>
            </a:r>
            <a:r>
              <a:rPr lang="en-ZW" sz="2600" dirty="0" smtClean="0"/>
              <a:t>adoption </a:t>
            </a:r>
            <a:endParaRPr lang="en-US" sz="2600" dirty="0" smtClean="0"/>
          </a:p>
          <a:p>
            <a:endParaRPr lang="en-ZW" sz="2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609600"/>
          </a:xfrm>
        </p:spPr>
        <p:txBody>
          <a:bodyPr/>
          <a:lstStyle/>
          <a:p>
            <a:r>
              <a:rPr lang="en-US" dirty="0" smtClean="0"/>
              <a:t>Conclusion </a:t>
            </a:r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326893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8231432" cy="40386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Importance of  Sustainable Agricultural  Production Systems for Smallholder farmers in Eastern Zambia</a:t>
            </a:r>
          </a:p>
          <a:p>
            <a:r>
              <a:rPr lang="en-US" dirty="0" smtClean="0">
                <a:latin typeface="Georgia" panose="02040502050405020303" pitchFamily="18" charset="0"/>
              </a:rPr>
              <a:t>Climate shocks  ( increased in-season drought &amp; shorter growing season)</a:t>
            </a:r>
            <a:endParaRPr lang="en-ZW" dirty="0">
              <a:latin typeface="Georgia" panose="02040502050405020303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990600"/>
          </a:xfrm>
        </p:spPr>
        <p:txBody>
          <a:bodyPr/>
          <a:lstStyle/>
          <a:p>
            <a:r>
              <a:rPr lang="en-US" dirty="0" smtClean="0"/>
              <a:t>Introduction </a:t>
            </a:r>
            <a:endParaRPr lang="en-ZW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876800"/>
            <a:ext cx="2641600" cy="1981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795" y="4876800"/>
            <a:ext cx="3522133" cy="1981200"/>
          </a:xfrm>
          <a:prstGeom prst="rect">
            <a:avLst/>
          </a:prstGeom>
        </p:spPr>
      </p:pic>
      <p:pic>
        <p:nvPicPr>
          <p:cNvPr id="6" name="Picture 17" descr="C:\Users\Walter\Documents\RESEARCH PROJECTS\ZimCLIFS\2012.13\Reports\M &amp; E fotos\Picture 61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464" y="4876800"/>
            <a:ext cx="2257168" cy="201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724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752600"/>
            <a:ext cx="8229600" cy="4876800"/>
          </a:xfrm>
        </p:spPr>
        <p:txBody>
          <a:bodyPr/>
          <a:lstStyle/>
          <a:p>
            <a:r>
              <a:rPr lang="en-US" dirty="0" smtClean="0"/>
              <a:t>  </a:t>
            </a:r>
            <a:r>
              <a:rPr lang="en-US" dirty="0" err="1" smtClean="0"/>
              <a:t>Chipata</a:t>
            </a:r>
            <a:r>
              <a:rPr lang="en-US" dirty="0" smtClean="0"/>
              <a:t>,  </a:t>
            </a:r>
            <a:r>
              <a:rPr lang="en-US" dirty="0" err="1" smtClean="0"/>
              <a:t>Katete</a:t>
            </a:r>
            <a:r>
              <a:rPr lang="en-US" dirty="0" smtClean="0"/>
              <a:t>, </a:t>
            </a:r>
            <a:r>
              <a:rPr lang="en-US" dirty="0" err="1" smtClean="0"/>
              <a:t>Sinda</a:t>
            </a:r>
            <a:r>
              <a:rPr lang="en-US" dirty="0" smtClean="0"/>
              <a:t> &amp; </a:t>
            </a:r>
            <a:r>
              <a:rPr lang="en-US" dirty="0" err="1" smtClean="0"/>
              <a:t>Lundazi</a:t>
            </a:r>
            <a:r>
              <a:rPr lang="en-US" dirty="0" smtClean="0"/>
              <a:t> districts ( 2012-2016)</a:t>
            </a:r>
          </a:p>
          <a:p>
            <a:r>
              <a:rPr lang="en-US" dirty="0" smtClean="0"/>
              <a:t>Tillage systems – Ridge &amp; furrow; Dibble Stick, AT Ripline &amp;  AT Direct seeders</a:t>
            </a:r>
          </a:p>
          <a:p>
            <a:r>
              <a:rPr lang="en-US" dirty="0" smtClean="0"/>
              <a:t>Cropping Systems-</a:t>
            </a:r>
          </a:p>
          <a:p>
            <a:pPr indent="373063">
              <a:buFont typeface="Arial" panose="020B0604020202020204" pitchFamily="34" charset="0"/>
              <a:buChar char="•"/>
            </a:pPr>
            <a:r>
              <a:rPr lang="en-US" dirty="0" smtClean="0"/>
              <a:t>Maize-cowpea associations</a:t>
            </a:r>
          </a:p>
          <a:p>
            <a:pPr indent="373063">
              <a:buFont typeface="Arial" panose="020B0604020202020204" pitchFamily="34" charset="0"/>
              <a:buChar char="•"/>
            </a:pPr>
            <a:r>
              <a:rPr lang="en-US" dirty="0" smtClean="0"/>
              <a:t>Maize-soybean rotations</a:t>
            </a:r>
          </a:p>
          <a:p>
            <a:pPr marL="444500" indent="-444500"/>
            <a:r>
              <a:rPr lang="en-US" dirty="0" smtClean="0"/>
              <a:t>N = 56 farmers; 7 Communities</a:t>
            </a:r>
          </a:p>
          <a:p>
            <a:pPr marL="444500" indent="-444500"/>
            <a:r>
              <a:rPr lang="en-US" dirty="0" smtClean="0"/>
              <a:t>NPK / Urea ( all plots)</a:t>
            </a:r>
          </a:p>
          <a:p>
            <a:pPr marL="444500" indent="-444500"/>
            <a:r>
              <a:rPr lang="en-US" dirty="0" smtClean="0"/>
              <a:t>Herbicides CA plots 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960738"/>
            <a:ext cx="7620000" cy="1143000"/>
          </a:xfrm>
        </p:spPr>
        <p:txBody>
          <a:bodyPr/>
          <a:lstStyle/>
          <a:p>
            <a:r>
              <a:rPr lang="en-US" dirty="0" smtClean="0"/>
              <a:t>CA-On-Farm trials</a:t>
            </a:r>
            <a:endParaRPr lang="en-ZW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8018" y="3581400"/>
            <a:ext cx="3695982" cy="2821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13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ZW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186558"/>
            <a:ext cx="7315200" cy="756920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ZW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43478"/>
            <a:ext cx="7315199" cy="47320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1009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ZW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ZW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18822"/>
            <a:ext cx="7239000" cy="44301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0493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ZW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055083"/>
            <a:ext cx="7924800" cy="44672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4384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ZW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19200"/>
            <a:ext cx="7620000" cy="609600"/>
          </a:xfrm>
        </p:spPr>
        <p:txBody>
          <a:bodyPr/>
          <a:lstStyle/>
          <a:p>
            <a:r>
              <a:rPr lang="en-US" dirty="0" smtClean="0"/>
              <a:t>Gross Margin Analysis</a:t>
            </a:r>
            <a:endParaRPr lang="en-ZW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2924274"/>
              </p:ext>
            </p:extLst>
          </p:nvPr>
        </p:nvGraphicFramePr>
        <p:xfrm>
          <a:off x="228600" y="2193849"/>
          <a:ext cx="8534400" cy="43328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9201"/>
                <a:gridCol w="607096"/>
                <a:gridCol w="871282"/>
                <a:gridCol w="774958"/>
                <a:gridCol w="777695"/>
                <a:gridCol w="696150"/>
                <a:gridCol w="678089"/>
                <a:gridCol w="666597"/>
                <a:gridCol w="752521"/>
                <a:gridCol w="808344"/>
                <a:gridCol w="682467"/>
              </a:tblGrid>
              <a:tr h="323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dirty="0">
                          <a:effectLst/>
                          <a:latin typeface="Agency FB" panose="020B0503020202020204" pitchFamily="34" charset="0"/>
                        </a:rPr>
                        <a:t>Seasons</a:t>
                      </a:r>
                      <a:endParaRPr lang="en-ZW" sz="1600" dirty="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 gridSpan="10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dirty="0">
                          <a:effectLst/>
                          <a:latin typeface="Agency FB" panose="020B0503020202020204" pitchFamily="34" charset="0"/>
                        </a:rPr>
                        <a:t>mean</a:t>
                      </a:r>
                      <a:endParaRPr lang="en-ZW" sz="1600" dirty="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</a:tr>
              <a:tr h="2476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dirty="0">
                          <a:effectLst/>
                          <a:latin typeface="Agency FB" panose="020B0503020202020204" pitchFamily="34" charset="0"/>
                        </a:rPr>
                        <a:t> </a:t>
                      </a:r>
                      <a:endParaRPr lang="en-ZW" sz="1600" dirty="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dirty="0">
                          <a:effectLst/>
                          <a:latin typeface="Agency FB" panose="020B0503020202020204" pitchFamily="34" charset="0"/>
                        </a:rPr>
                        <a:t>Manual</a:t>
                      </a:r>
                      <a:endParaRPr lang="en-ZW" sz="1600" dirty="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Ripline Seeding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Direct Seeding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</a:tr>
              <a:tr h="4953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Treatment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dirty="0">
                          <a:effectLst/>
                          <a:latin typeface="Agency FB" panose="020B0503020202020204" pitchFamily="34" charset="0"/>
                        </a:rPr>
                        <a:t>CRF</a:t>
                      </a:r>
                      <a:endParaRPr lang="en-ZW" sz="1600" dirty="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DISIM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dirty="0">
                          <a:effectLst/>
                          <a:latin typeface="Agency FB" panose="020B0503020202020204" pitchFamily="34" charset="0"/>
                        </a:rPr>
                        <a:t>DISMCI</a:t>
                      </a:r>
                      <a:endParaRPr lang="en-ZW" sz="1600" dirty="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DISMCR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CRF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dirty="0">
                          <a:effectLst/>
                          <a:latin typeface="Agency FB" panose="020B0503020202020204" pitchFamily="34" charset="0"/>
                        </a:rPr>
                        <a:t>RM</a:t>
                      </a:r>
                      <a:endParaRPr lang="en-ZW" sz="1600" dirty="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RMS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CRF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DS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DSMS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</a:tr>
              <a:tr h="4953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Gross Benefits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dirty="0">
                          <a:effectLst/>
                          <a:latin typeface="Agency FB" panose="020B0503020202020204" pitchFamily="34" charset="0"/>
                        </a:rPr>
                        <a:t>740.88</a:t>
                      </a:r>
                      <a:endParaRPr lang="en-ZW" sz="1600" dirty="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811.42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1120.64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665.59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685.63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821.70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874.05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838.30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905.52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849.48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</a:tr>
              <a:tr h="2476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Inputs Costs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dirty="0">
                          <a:effectLst/>
                          <a:latin typeface="Agency FB" panose="020B0503020202020204" pitchFamily="34" charset="0"/>
                        </a:rPr>
                        <a:t> </a:t>
                      </a:r>
                      <a:endParaRPr lang="en-ZW" sz="1600" dirty="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ZW" sz="1600" dirty="0"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ZW" sz="1600"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dirty="0">
                          <a:effectLst/>
                          <a:latin typeface="Agency FB" panose="020B0503020202020204" pitchFamily="34" charset="0"/>
                        </a:rPr>
                        <a:t> </a:t>
                      </a:r>
                      <a:endParaRPr lang="en-ZW" sz="1600" dirty="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 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ZW" sz="1600"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ZW" sz="1600"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 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ZW" sz="1600"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 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</a:tr>
              <a:tr h="2476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Labour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98.71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45.81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54.34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40.14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104.41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43.23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39.02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108.97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38.16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33.36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</a:tr>
              <a:tr h="2476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Maize seed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70.67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dirty="0">
                          <a:effectLst/>
                          <a:latin typeface="Agency FB" panose="020B0503020202020204" pitchFamily="34" charset="0"/>
                        </a:rPr>
                        <a:t>70.67</a:t>
                      </a:r>
                      <a:endParaRPr lang="en-ZW" sz="1600" dirty="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70.67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38.54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76.15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76.15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35.08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77.01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77.01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38.42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</a:tr>
              <a:tr h="2476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Legume seed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0.00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dirty="0">
                          <a:effectLst/>
                          <a:latin typeface="Agency FB" panose="020B0503020202020204" pitchFamily="34" charset="0"/>
                        </a:rPr>
                        <a:t>0.00</a:t>
                      </a:r>
                      <a:endParaRPr lang="en-ZW" sz="1600" dirty="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dirty="0">
                          <a:effectLst/>
                          <a:latin typeface="Agency FB" panose="020B0503020202020204" pitchFamily="34" charset="0"/>
                        </a:rPr>
                        <a:t>25.86</a:t>
                      </a:r>
                      <a:endParaRPr lang="en-ZW" sz="1600" dirty="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dirty="0">
                          <a:effectLst/>
                          <a:latin typeface="Agency FB" panose="020B0503020202020204" pitchFamily="34" charset="0"/>
                        </a:rPr>
                        <a:t>39.48</a:t>
                      </a:r>
                      <a:endParaRPr lang="en-ZW" sz="1600" dirty="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0.00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0.00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38.79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0.00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0.00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47.92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</a:tr>
              <a:tr h="2476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Fertiliser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288.18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288.183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278.31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215.83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288.24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288.24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222.67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288.12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288.22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241.95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</a:tr>
              <a:tr h="2476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Herbicides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0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18.53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dirty="0">
                          <a:effectLst/>
                          <a:latin typeface="Agency FB" panose="020B0503020202020204" pitchFamily="34" charset="0"/>
                        </a:rPr>
                        <a:t>16.85</a:t>
                      </a:r>
                      <a:endParaRPr lang="en-ZW" sz="1600" dirty="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26.26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0.00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dirty="0">
                          <a:effectLst/>
                          <a:latin typeface="Agency FB" panose="020B0503020202020204" pitchFamily="34" charset="0"/>
                        </a:rPr>
                        <a:t>18.53</a:t>
                      </a:r>
                      <a:endParaRPr lang="en-ZW" sz="1600" dirty="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dirty="0">
                          <a:effectLst/>
                          <a:latin typeface="Agency FB" panose="020B0503020202020204" pitchFamily="34" charset="0"/>
                        </a:rPr>
                        <a:t>24.00</a:t>
                      </a:r>
                      <a:endParaRPr lang="en-ZW" sz="1600" dirty="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0.00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18.53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25.16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</a:tr>
              <a:tr h="2476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Total costs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457.56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423.19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446.02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dirty="0">
                          <a:effectLst/>
                          <a:latin typeface="Agency FB" panose="020B0503020202020204" pitchFamily="34" charset="0"/>
                        </a:rPr>
                        <a:t>360.26</a:t>
                      </a:r>
                      <a:endParaRPr lang="en-ZW" sz="1600" dirty="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dirty="0">
                          <a:effectLst/>
                          <a:latin typeface="Agency FB" panose="020B0503020202020204" pitchFamily="34" charset="0"/>
                        </a:rPr>
                        <a:t>468.80</a:t>
                      </a:r>
                      <a:endParaRPr lang="en-ZW" sz="1600" dirty="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dirty="0">
                          <a:effectLst/>
                          <a:latin typeface="Agency FB" panose="020B0503020202020204" pitchFamily="34" charset="0"/>
                        </a:rPr>
                        <a:t>426.15</a:t>
                      </a:r>
                      <a:endParaRPr lang="en-ZW" sz="1600" dirty="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dirty="0">
                          <a:effectLst/>
                          <a:latin typeface="Agency FB" panose="020B0503020202020204" pitchFamily="34" charset="0"/>
                        </a:rPr>
                        <a:t>359.56</a:t>
                      </a:r>
                      <a:endParaRPr lang="en-ZW" sz="1600" dirty="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dirty="0">
                          <a:effectLst/>
                          <a:latin typeface="Agency FB" panose="020B0503020202020204" pitchFamily="34" charset="0"/>
                        </a:rPr>
                        <a:t>474.10</a:t>
                      </a:r>
                      <a:endParaRPr lang="en-ZW" sz="1600" dirty="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424.17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374.20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</a:tr>
              <a:tr h="4942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Net benefits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283.32</a:t>
                      </a:r>
                      <a:r>
                        <a:rPr lang="en-ZW" sz="1600" b="1" baseline="30000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c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388.2299</a:t>
                      </a:r>
                      <a:r>
                        <a:rPr lang="en-ZW" sz="1600" b="1" baseline="30000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b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indent="68580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674.62</a:t>
                      </a:r>
                      <a:r>
                        <a:rPr lang="en-ZW" sz="1600" b="1" baseline="30000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a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305.33</a:t>
                      </a:r>
                      <a:r>
                        <a:rPr lang="en-ZW" sz="1600" b="1" baseline="30000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c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216.83</a:t>
                      </a:r>
                      <a:r>
                        <a:rPr lang="en-ZW" sz="1600" b="1" baseline="30000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e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395.55</a:t>
                      </a:r>
                      <a:r>
                        <a:rPr lang="en-ZW" sz="1600" b="1" baseline="30000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c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514.48</a:t>
                      </a:r>
                      <a:r>
                        <a:rPr lang="en-ZW" sz="1600" b="1" baseline="30000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a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364.20</a:t>
                      </a:r>
                      <a:r>
                        <a:rPr lang="en-ZW" sz="1600" b="1" baseline="30000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d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483.57</a:t>
                      </a:r>
                      <a:r>
                        <a:rPr lang="en-ZW" sz="1600" b="1" baseline="30000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b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b="1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475.28</a:t>
                      </a:r>
                      <a:r>
                        <a:rPr lang="en-ZW" sz="1600" b="1" baseline="30000" dirty="0">
                          <a:solidFill>
                            <a:srgbClr val="FF0000"/>
                          </a:solidFill>
                          <a:effectLst/>
                          <a:latin typeface="Agency FB" panose="020B0503020202020204" pitchFamily="34" charset="0"/>
                        </a:rPr>
                        <a:t>b</a:t>
                      </a:r>
                      <a:endParaRPr lang="en-ZW" sz="1600" b="1" dirty="0">
                        <a:solidFill>
                          <a:srgbClr val="FF0000"/>
                        </a:solidFill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</a:tr>
              <a:tr h="4953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Return to labour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1.87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7.47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11.42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6.61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dirty="0">
                          <a:effectLst/>
                          <a:latin typeface="Agency FB" panose="020B0503020202020204" pitchFamily="34" charset="0"/>
                        </a:rPr>
                        <a:t>1.08</a:t>
                      </a:r>
                      <a:endParaRPr lang="en-ZW" sz="1600" dirty="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8.15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12.18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>
                          <a:effectLst/>
                          <a:latin typeface="Agency FB" panose="020B0503020202020204" pitchFamily="34" charset="0"/>
                        </a:rPr>
                        <a:t>2.34</a:t>
                      </a:r>
                      <a:endParaRPr lang="en-ZW" sz="160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dirty="0">
                          <a:effectLst/>
                          <a:latin typeface="Agency FB" panose="020B0503020202020204" pitchFamily="34" charset="0"/>
                        </a:rPr>
                        <a:t>11.67</a:t>
                      </a:r>
                      <a:endParaRPr lang="en-ZW" sz="1600" dirty="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600" dirty="0">
                          <a:effectLst/>
                          <a:latin typeface="Agency FB" panose="020B0503020202020204" pitchFamily="34" charset="0"/>
                        </a:rPr>
                        <a:t>13.25</a:t>
                      </a:r>
                      <a:endParaRPr lang="en-ZW" sz="1600" dirty="0">
                        <a:effectLst/>
                        <a:latin typeface="Agency FB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00" marR="5460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79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04800" y="2362200"/>
            <a:ext cx="7772400" cy="4038600"/>
          </a:xfrm>
        </p:spPr>
        <p:txBody>
          <a:bodyPr/>
          <a:lstStyle/>
          <a:p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81000" y="990600"/>
            <a:ext cx="7620000" cy="1143000"/>
          </a:xfrm>
        </p:spPr>
        <p:txBody>
          <a:bodyPr/>
          <a:lstStyle/>
          <a:p>
            <a:r>
              <a:rPr lang="en-US" dirty="0" smtClean="0"/>
              <a:t>Risk Analysis</a:t>
            </a:r>
            <a:endParaRPr lang="en-ZW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503" y="2286000"/>
            <a:ext cx="6400800" cy="4038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111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ZW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Risk Analysis</a:t>
            </a:r>
            <a:endParaRPr lang="en-ZW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94238"/>
            <a:ext cx="6821960" cy="426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655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1742</TotalTime>
  <Words>325</Words>
  <Application>Microsoft Office PowerPoint</Application>
  <PresentationFormat>On-screen Show (4:3)</PresentationFormat>
  <Paragraphs>149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MS PGothic</vt:lpstr>
      <vt:lpstr>MS PGothic</vt:lpstr>
      <vt:lpstr>Agency FB</vt:lpstr>
      <vt:lpstr>Arial</vt:lpstr>
      <vt:lpstr>Calibri</vt:lpstr>
      <vt:lpstr>Georgia</vt:lpstr>
      <vt:lpstr>Gill Sans</vt:lpstr>
      <vt:lpstr>Times New Roman</vt:lpstr>
      <vt:lpstr>Wingdings</vt:lpstr>
      <vt:lpstr>AfricaRISING_presentation_template_Global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Mateete</dc:creator>
  <cp:lastModifiedBy>Mutenje M</cp:lastModifiedBy>
  <cp:revision>21</cp:revision>
  <dcterms:created xsi:type="dcterms:W3CDTF">2016-06-26T05:52:38Z</dcterms:created>
  <dcterms:modified xsi:type="dcterms:W3CDTF">2016-07-01T05:17:09Z</dcterms:modified>
</cp:coreProperties>
</file>